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0"/>
  </p:notesMasterIdLst>
  <p:handoutMasterIdLst>
    <p:handoutMasterId r:id="rId11"/>
  </p:handoutMasterIdLst>
  <p:sldIdLst>
    <p:sldId id="267" r:id="rId2"/>
    <p:sldId id="262" r:id="rId3"/>
    <p:sldId id="257" r:id="rId4"/>
    <p:sldId id="256" r:id="rId5"/>
    <p:sldId id="258" r:id="rId6"/>
    <p:sldId id="263" r:id="rId7"/>
    <p:sldId id="266" r:id="rId8"/>
    <p:sldId id="259" r:id="rId9"/>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7" autoAdjust="0"/>
  </p:normalViewPr>
  <p:slideViewPr>
    <p:cSldViewPr>
      <p:cViewPr>
        <p:scale>
          <a:sx n="150" d="100"/>
          <a:sy n="150" d="100"/>
        </p:scale>
        <p:origin x="-234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8313"/>
          </a:xfrm>
          <a:prstGeom prst="rect">
            <a:avLst/>
          </a:prstGeom>
        </p:spPr>
        <p:txBody>
          <a:bodyPr vert="horz" lIns="91440" tIns="45720" rIns="91440" bIns="45720" rtlCol="0"/>
          <a:lstStyle>
            <a:lvl1pPr algn="r">
              <a:defRPr sz="1200"/>
            </a:lvl1pPr>
          </a:lstStyle>
          <a:p>
            <a:fld id="{8F3E4808-EDCD-4453-BB23-C1F06DA30F2B}" type="datetimeFigureOut">
              <a:rPr lang="en-US" smtClean="0"/>
              <a:t>12/3/2013</a:t>
            </a:fld>
            <a:endParaRPr lang="en-US"/>
          </a:p>
        </p:txBody>
      </p:sp>
      <p:sp>
        <p:nvSpPr>
          <p:cNvPr id="4" name="Footer Placeholder 3"/>
          <p:cNvSpPr>
            <a:spLocks noGrp="1"/>
          </p:cNvSpPr>
          <p:nvPr>
            <p:ph type="ftr" sz="quarter" idx="2"/>
          </p:nvPr>
        </p:nvSpPr>
        <p:spPr>
          <a:xfrm>
            <a:off x="0" y="8902700"/>
            <a:ext cx="3038475"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902700"/>
            <a:ext cx="3038475" cy="468313"/>
          </a:xfrm>
          <a:prstGeom prst="rect">
            <a:avLst/>
          </a:prstGeom>
        </p:spPr>
        <p:txBody>
          <a:bodyPr vert="horz" lIns="91440" tIns="45720" rIns="91440" bIns="45720" rtlCol="0" anchor="b"/>
          <a:lstStyle>
            <a:lvl1pPr algn="r">
              <a:defRPr sz="1200"/>
            </a:lvl1pPr>
          </a:lstStyle>
          <a:p>
            <a:fld id="{4947FC7E-73E1-4648-AAEB-9EF6E49553DF}" type="slidenum">
              <a:rPr lang="en-US" smtClean="0"/>
              <a:t>‹#›</a:t>
            </a:fld>
            <a:endParaRPr lang="en-US"/>
          </a:p>
        </p:txBody>
      </p:sp>
    </p:spTree>
    <p:extLst>
      <p:ext uri="{BB962C8B-B14F-4D97-AF65-F5344CB8AC3E}">
        <p14:creationId xmlns:p14="http://schemas.microsoft.com/office/powerpoint/2010/main" val="4149874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54F897FD-E825-4F47-A486-C33F1AC5D1F7}" type="datetimeFigureOut">
              <a:rPr lang="en-US" smtClean="0"/>
              <a:t>12/3/2013</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41DB1494-BD07-422F-832E-6586AD957A15}" type="slidenum">
              <a:rPr lang="en-US" smtClean="0"/>
              <a:t>‹#›</a:t>
            </a:fld>
            <a:endParaRPr lang="en-US"/>
          </a:p>
        </p:txBody>
      </p:sp>
    </p:spTree>
    <p:extLst>
      <p:ext uri="{BB962C8B-B14F-4D97-AF65-F5344CB8AC3E}">
        <p14:creationId xmlns:p14="http://schemas.microsoft.com/office/powerpoint/2010/main" val="196182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DB1494-BD07-422F-832E-6586AD957A15}" type="slidenum">
              <a:rPr lang="en-US" smtClean="0"/>
              <a:t>1</a:t>
            </a:fld>
            <a:endParaRPr lang="en-US"/>
          </a:p>
        </p:txBody>
      </p:sp>
    </p:spTree>
    <p:extLst>
      <p:ext uri="{BB962C8B-B14F-4D97-AF65-F5344CB8AC3E}">
        <p14:creationId xmlns:p14="http://schemas.microsoft.com/office/powerpoint/2010/main" val="26830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DB1494-BD07-422F-832E-6586AD957A15}" type="slidenum">
              <a:rPr lang="en-US" smtClean="0"/>
              <a:t>2</a:t>
            </a:fld>
            <a:endParaRPr lang="en-US"/>
          </a:p>
        </p:txBody>
      </p:sp>
    </p:spTree>
    <p:extLst>
      <p:ext uri="{BB962C8B-B14F-4D97-AF65-F5344CB8AC3E}">
        <p14:creationId xmlns:p14="http://schemas.microsoft.com/office/powerpoint/2010/main" val="220307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163">
              <a:defRPr/>
            </a:pPr>
            <a:r>
              <a:rPr lang="en-US" sz="1400" dirty="0" smtClean="0"/>
              <a:t>Often there is too much, too little, we’re not taking full advantage of technologies (i.e.,</a:t>
            </a:r>
            <a:r>
              <a:rPr lang="en-US" sz="1400" baseline="0" dirty="0" smtClean="0"/>
              <a:t> </a:t>
            </a:r>
            <a:r>
              <a:rPr lang="en-US" sz="1400" dirty="0" smtClean="0"/>
              <a:t>that harvest the metadata we’re creating), we’re not integrated into campus assets in an ubiquitous way (i.e., in </a:t>
            </a:r>
            <a:r>
              <a:rPr lang="en-US" sz="1400" dirty="0" err="1" smtClean="0"/>
              <a:t>LearningSuite</a:t>
            </a:r>
            <a:r>
              <a:rPr lang="en-US" sz="1400" dirty="0" smtClean="0"/>
              <a:t>), and we have important collections that have yet to be digitized. According to </a:t>
            </a:r>
            <a:r>
              <a:rPr lang="en-US" sz="1400" dirty="0" err="1" smtClean="0"/>
              <a:t>Rumelt</a:t>
            </a:r>
            <a:r>
              <a:rPr lang="en-US" sz="1400" dirty="0" smtClean="0"/>
              <a:t>, good guiding policy</a:t>
            </a:r>
            <a:r>
              <a:rPr lang="en-US" sz="1400" baseline="0" dirty="0" smtClean="0"/>
              <a:t> draws upon advantage. What are our advantages? We have outstanding collections, an amazing physical facility, some services that are already extremely popular and highly valued, and staff that are second to none.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41DB1494-BD07-422F-832E-6586AD957A15}" type="slidenum">
              <a:rPr lang="en-US" smtClean="0"/>
              <a:t>3</a:t>
            </a:fld>
            <a:endParaRPr lang="en-US"/>
          </a:p>
        </p:txBody>
      </p:sp>
    </p:spTree>
    <p:extLst>
      <p:ext uri="{BB962C8B-B14F-4D97-AF65-F5344CB8AC3E}">
        <p14:creationId xmlns:p14="http://schemas.microsoft.com/office/powerpoint/2010/main" val="3184722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are our advantages?</a:t>
            </a:r>
            <a:r>
              <a:rPr lang="en-US" sz="1400" baseline="0" dirty="0" smtClean="0"/>
              <a:t> Again, we have an amazing physical facility in terms of size, location on campus, and in aesthetics (in some places). We have about 3 million visitors to the Library annually. </a:t>
            </a:r>
            <a:endParaRPr lang="en-US" sz="1400" dirty="0"/>
          </a:p>
        </p:txBody>
      </p:sp>
      <p:sp>
        <p:nvSpPr>
          <p:cNvPr id="4" name="Slide Number Placeholder 3"/>
          <p:cNvSpPr>
            <a:spLocks noGrp="1"/>
          </p:cNvSpPr>
          <p:nvPr>
            <p:ph type="sldNum" sz="quarter" idx="10"/>
          </p:nvPr>
        </p:nvSpPr>
        <p:spPr/>
        <p:txBody>
          <a:bodyPr/>
          <a:lstStyle/>
          <a:p>
            <a:fld id="{41DB1494-BD07-422F-832E-6586AD957A15}" type="slidenum">
              <a:rPr lang="en-US" smtClean="0"/>
              <a:t>4</a:t>
            </a:fld>
            <a:endParaRPr lang="en-US"/>
          </a:p>
        </p:txBody>
      </p:sp>
    </p:spTree>
    <p:extLst>
      <p:ext uri="{BB962C8B-B14F-4D97-AF65-F5344CB8AC3E}">
        <p14:creationId xmlns:p14="http://schemas.microsoft.com/office/powerpoint/2010/main" val="1567165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What are</a:t>
            </a:r>
            <a:r>
              <a:rPr lang="en-US" sz="1400" baseline="0" dirty="0" smtClean="0"/>
              <a:t> our advantages? We have an extremely well educated faculty and staff with a wide array of subject expertise. We have nationally regarded experts in cataloging and metadata creation. We have a highly talented LIT staff. We should be playing a bigger role in research and learning on this campus. </a:t>
            </a:r>
            <a:endParaRPr lang="en-US" sz="1400" dirty="0"/>
          </a:p>
        </p:txBody>
      </p:sp>
      <p:sp>
        <p:nvSpPr>
          <p:cNvPr id="4" name="Slide Number Placeholder 3"/>
          <p:cNvSpPr>
            <a:spLocks noGrp="1"/>
          </p:cNvSpPr>
          <p:nvPr>
            <p:ph type="sldNum" sz="quarter" idx="10"/>
          </p:nvPr>
        </p:nvSpPr>
        <p:spPr/>
        <p:txBody>
          <a:bodyPr/>
          <a:lstStyle/>
          <a:p>
            <a:fld id="{41DB1494-BD07-422F-832E-6586AD957A15}" type="slidenum">
              <a:rPr lang="en-US" smtClean="0"/>
              <a:t>5</a:t>
            </a:fld>
            <a:endParaRPr lang="en-US"/>
          </a:p>
        </p:txBody>
      </p:sp>
    </p:spTree>
    <p:extLst>
      <p:ext uri="{BB962C8B-B14F-4D97-AF65-F5344CB8AC3E}">
        <p14:creationId xmlns:p14="http://schemas.microsoft.com/office/powerpoint/2010/main" val="157637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DB1494-BD07-422F-832E-6586AD957A15}" type="slidenum">
              <a:rPr lang="en-US" smtClean="0"/>
              <a:t>6</a:t>
            </a:fld>
            <a:endParaRPr lang="en-US"/>
          </a:p>
        </p:txBody>
      </p:sp>
    </p:spTree>
    <p:extLst>
      <p:ext uri="{BB962C8B-B14F-4D97-AF65-F5344CB8AC3E}">
        <p14:creationId xmlns:p14="http://schemas.microsoft.com/office/powerpoint/2010/main" val="312267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Where</a:t>
            </a:r>
            <a:r>
              <a:rPr lang="en-US" sz="1400" baseline="0" dirty="0" smtClean="0"/>
              <a:t> are the gaps?</a:t>
            </a:r>
            <a:endParaRPr lang="en-US" sz="1400" dirty="0"/>
          </a:p>
        </p:txBody>
      </p:sp>
      <p:sp>
        <p:nvSpPr>
          <p:cNvPr id="4" name="Slide Number Placeholder 3"/>
          <p:cNvSpPr>
            <a:spLocks noGrp="1"/>
          </p:cNvSpPr>
          <p:nvPr>
            <p:ph type="sldNum" sz="quarter" idx="10"/>
          </p:nvPr>
        </p:nvSpPr>
        <p:spPr/>
        <p:txBody>
          <a:bodyPr/>
          <a:lstStyle/>
          <a:p>
            <a:fld id="{41DB1494-BD07-422F-832E-6586AD957A15}" type="slidenum">
              <a:rPr lang="en-US" smtClean="0"/>
              <a:t>7</a:t>
            </a:fld>
            <a:endParaRPr lang="en-US"/>
          </a:p>
        </p:txBody>
      </p:sp>
    </p:spTree>
    <p:extLst>
      <p:ext uri="{BB962C8B-B14F-4D97-AF65-F5344CB8AC3E}">
        <p14:creationId xmlns:p14="http://schemas.microsoft.com/office/powerpoint/2010/main" val="277204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DB1494-BD07-422F-832E-6586AD957A15}" type="slidenum">
              <a:rPr lang="en-US" smtClean="0"/>
              <a:t>8</a:t>
            </a:fld>
            <a:endParaRPr lang="en-US"/>
          </a:p>
        </p:txBody>
      </p:sp>
    </p:spTree>
    <p:extLst>
      <p:ext uri="{BB962C8B-B14F-4D97-AF65-F5344CB8AC3E}">
        <p14:creationId xmlns:p14="http://schemas.microsoft.com/office/powerpoint/2010/main" val="3121930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3C6BE1D-B5A9-45FC-84F1-8A8A82BF2E45}"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3C6BE1D-B5A9-45FC-84F1-8A8A82BF2E45}"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3C6BE1D-B5A9-45FC-84F1-8A8A82BF2E45}"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C6BE1D-B5A9-45FC-84F1-8A8A82BF2E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0F7F340-F285-4EAE-B010-69BC838D5D04}" type="datetimeFigureOut">
              <a:rPr lang="en-US" smtClean="0"/>
              <a:t>12/3/2013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3C6BE1D-B5A9-45FC-84F1-8A8A82BF2E45}"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0F7F340-F285-4EAE-B010-69BC838D5D04}" type="datetimeFigureOut">
              <a:rPr lang="en-US" smtClean="0"/>
              <a:t>12/3/2013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3C6BE1D-B5A9-45FC-84F1-8A8A82BF2E45}"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80" r="1180" b="1840"/>
          <a:stretch/>
        </p:blipFill>
        <p:spPr bwMode="auto">
          <a:xfrm>
            <a:off x="263856" y="1143000"/>
            <a:ext cx="857534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298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14400"/>
            <a:ext cx="7696200" cy="5029200"/>
          </a:xfrm>
        </p:spPr>
        <p:txBody>
          <a:bodyPr>
            <a:normAutofit fontScale="90000"/>
          </a:bodyPr>
          <a:lstStyle/>
          <a:p>
            <a:r>
              <a:rPr lang="en-US" dirty="0" smtClean="0"/>
              <a:t>BYU students and faculty are the key reason we exist. We will align our strategy and resources (people, collections, services, and spaces) to provide the best possible outcome for them. </a:t>
            </a:r>
            <a:br>
              <a:rPr lang="en-US" dirty="0" smtClean="0"/>
            </a:br>
            <a:r>
              <a:rPr lang="en-US" dirty="0"/>
              <a:t/>
            </a:r>
            <a:br>
              <a:rPr lang="en-US" dirty="0"/>
            </a:br>
            <a:r>
              <a:rPr lang="en-US" dirty="0" smtClean="0"/>
              <a:t>We will do this by:</a:t>
            </a:r>
            <a:endParaRPr lang="en-US" dirty="0"/>
          </a:p>
        </p:txBody>
      </p:sp>
    </p:spTree>
    <p:extLst>
      <p:ext uri="{BB962C8B-B14F-4D97-AF65-F5344CB8AC3E}">
        <p14:creationId xmlns:p14="http://schemas.microsoft.com/office/powerpoint/2010/main" val="686376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90688" cy="1630362"/>
          </a:xfrm>
        </p:spPr>
        <p:txBody>
          <a:bodyPr>
            <a:noAutofit/>
          </a:bodyPr>
          <a:lstStyle/>
          <a:p>
            <a:r>
              <a:rPr lang="en-US" sz="2700" dirty="0" smtClean="0">
                <a:solidFill>
                  <a:schemeClr val="accent4"/>
                </a:solidFill>
                <a:effectLst>
                  <a:outerShdw blurRad="38100" dist="38100" dir="2700000" algn="tl">
                    <a:srgbClr val="000000">
                      <a:alpha val="43137"/>
                    </a:srgbClr>
                  </a:outerShdw>
                </a:effectLst>
                <a:latin typeface="Adobe Heiti Std R" pitchFamily="34" charset="-128"/>
                <a:ea typeface="Adobe Heiti Std R" pitchFamily="34" charset="-128"/>
              </a:rPr>
              <a:t>1</a:t>
            </a:r>
            <a:r>
              <a:rPr lang="en-US" sz="2700" dirty="0" smtClean="0">
                <a:solidFill>
                  <a:schemeClr val="accent4"/>
                </a:solidFill>
                <a:effectLst>
                  <a:outerShdw blurRad="38100" dist="38100" dir="2700000" algn="tl">
                    <a:srgbClr val="000000">
                      <a:alpha val="43137"/>
                    </a:srgbClr>
                  </a:outerShdw>
                </a:effectLst>
              </a:rPr>
              <a:t>. Improving discoverability of and access to resources—especially those unique to BYU—in order to support scholarship and to maximize our investment in acquiring and preserving this material</a:t>
            </a:r>
            <a:endParaRPr lang="en-US" sz="2700" dirty="0">
              <a:solidFill>
                <a:schemeClr val="accent4"/>
              </a:solidFill>
              <a:effectLst>
                <a:outerShdw blurRad="38100" dist="38100" dir="2700000" algn="tl">
                  <a:srgbClr val="000000">
                    <a:alpha val="43137"/>
                  </a:srgbClr>
                </a:outerShdw>
              </a:effectLst>
            </a:endParaRPr>
          </a:p>
        </p:txBody>
      </p:sp>
      <p:sp>
        <p:nvSpPr>
          <p:cNvPr id="3" name="Subtitle 2"/>
          <p:cNvSpPr>
            <a:spLocks noGrp="1"/>
          </p:cNvSpPr>
          <p:nvPr>
            <p:ph idx="1"/>
          </p:nvPr>
        </p:nvSpPr>
        <p:spPr>
          <a:xfrm>
            <a:off x="1371600" y="2209800"/>
            <a:ext cx="7498080" cy="4114800"/>
          </a:xfrm>
        </p:spPr>
        <p:txBody>
          <a:bodyPr>
            <a:normAutofit/>
          </a:bodyPr>
          <a:lstStyle/>
          <a:p>
            <a:pPr marL="285750" indent="-285750" algn="l">
              <a:buFont typeface="Arial" panose="020B0604020202020204" pitchFamily="34" charset="0"/>
              <a:buChar char="•"/>
            </a:pPr>
            <a:r>
              <a:rPr lang="en-US" sz="2800" dirty="0">
                <a:solidFill>
                  <a:schemeClr val="accent6"/>
                </a:solidFill>
              </a:rPr>
              <a:t>Diagnosis: </a:t>
            </a:r>
            <a:r>
              <a:rPr lang="en-US" sz="2800" dirty="0"/>
              <a:t>Our investment in </a:t>
            </a:r>
            <a:r>
              <a:rPr lang="en-US" sz="2800" dirty="0" smtClean="0"/>
              <a:t>collections, services, and spaces </a:t>
            </a:r>
            <a:r>
              <a:rPr lang="en-US" sz="2800" dirty="0"/>
              <a:t>is underperforming because we are not creating appropriate access to those </a:t>
            </a:r>
            <a:r>
              <a:rPr lang="en-US" sz="2800" dirty="0" smtClean="0"/>
              <a:t>resources. </a:t>
            </a:r>
            <a:endParaRPr lang="en-US" sz="2800" dirty="0"/>
          </a:p>
          <a:p>
            <a:pPr marL="285750" indent="-285750" algn="l">
              <a:buFont typeface="Arial" panose="020B0604020202020204" pitchFamily="34" charset="0"/>
              <a:buChar char="•"/>
            </a:pPr>
            <a:r>
              <a:rPr lang="en-US" sz="2800" dirty="0">
                <a:solidFill>
                  <a:schemeClr val="accent6"/>
                </a:solidFill>
              </a:rPr>
              <a:t>Guiding Policy: </a:t>
            </a:r>
            <a:r>
              <a:rPr lang="en-US" sz="2800" dirty="0" smtClean="0"/>
              <a:t>Our primary customers will guide us in determining what is appropriate access. </a:t>
            </a:r>
            <a:endParaRPr lang="en-US" sz="2800" dirty="0"/>
          </a:p>
          <a:p>
            <a:pPr marL="285750" indent="-285750" algn="l">
              <a:buFont typeface="Arial" panose="020B0604020202020204" pitchFamily="34" charset="0"/>
              <a:buChar char="•"/>
            </a:pPr>
            <a:r>
              <a:rPr lang="en-US" sz="2800" dirty="0">
                <a:solidFill>
                  <a:schemeClr val="accent6"/>
                </a:solidFill>
              </a:rPr>
              <a:t>Actions</a:t>
            </a:r>
            <a:r>
              <a:rPr lang="en-US" sz="2800" dirty="0" smtClean="0">
                <a:solidFill>
                  <a:schemeClr val="accent6"/>
                </a:solidFill>
              </a:rPr>
              <a:t>:</a:t>
            </a:r>
            <a:endParaRPr lang="en-US" sz="2800" dirty="0">
              <a:solidFill>
                <a:schemeClr val="accent6"/>
              </a:solidFill>
            </a:endParaRPr>
          </a:p>
        </p:txBody>
      </p:sp>
    </p:spTree>
    <p:extLst>
      <p:ext uri="{BB962C8B-B14F-4D97-AF65-F5344CB8AC3E}">
        <p14:creationId xmlns:p14="http://schemas.microsoft.com/office/powerpoint/2010/main" val="313310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772400" cy="1165225"/>
          </a:xfrm>
        </p:spPr>
        <p:txBody>
          <a:bodyPr>
            <a:normAutofit/>
          </a:bodyPr>
          <a:lstStyle/>
          <a:p>
            <a:pPr lvl="0"/>
            <a:r>
              <a:rPr lang="en-US" sz="3100" dirty="0" smtClean="0">
                <a:solidFill>
                  <a:schemeClr val="accent4"/>
                </a:solidFill>
              </a:rPr>
              <a:t>2. Providing </a:t>
            </a:r>
            <a:r>
              <a:rPr lang="en-US" sz="3100" dirty="0">
                <a:solidFill>
                  <a:schemeClr val="accent4"/>
                </a:solidFill>
              </a:rPr>
              <a:t>spaces that facilitate collaboration, experimentation, </a:t>
            </a:r>
            <a:r>
              <a:rPr lang="en-US" sz="3100" dirty="0" smtClean="0">
                <a:solidFill>
                  <a:schemeClr val="accent4"/>
                </a:solidFill>
              </a:rPr>
              <a:t>creation, and discovery</a:t>
            </a:r>
            <a:endParaRPr lang="en-US" dirty="0">
              <a:solidFill>
                <a:schemeClr val="accent4"/>
              </a:solidFill>
            </a:endParaRPr>
          </a:p>
        </p:txBody>
      </p:sp>
      <p:sp>
        <p:nvSpPr>
          <p:cNvPr id="3" name="Subtitle 2"/>
          <p:cNvSpPr>
            <a:spLocks noGrp="1"/>
          </p:cNvSpPr>
          <p:nvPr>
            <p:ph type="subTitle" idx="1"/>
          </p:nvPr>
        </p:nvSpPr>
        <p:spPr>
          <a:xfrm>
            <a:off x="1371600" y="2057400"/>
            <a:ext cx="7315200" cy="3581400"/>
          </a:xfrm>
        </p:spPr>
        <p:txBody>
          <a:bodyPr>
            <a:normAutofit fontScale="92500" lnSpcReduction="10000"/>
          </a:bodyPr>
          <a:lstStyle/>
          <a:p>
            <a:pPr marL="288925" indent="-288925" algn="l">
              <a:buFont typeface="Arial" panose="020B0604020202020204" pitchFamily="34" charset="0"/>
              <a:buChar char="•"/>
            </a:pPr>
            <a:r>
              <a:rPr lang="en-US" sz="3000" dirty="0">
                <a:solidFill>
                  <a:schemeClr val="accent6"/>
                </a:solidFill>
              </a:rPr>
              <a:t>Diagnosis:</a:t>
            </a:r>
            <a:r>
              <a:rPr lang="en-US" sz="3000" dirty="0">
                <a:solidFill>
                  <a:schemeClr val="accent4"/>
                </a:solidFill>
              </a:rPr>
              <a:t> </a:t>
            </a:r>
            <a:r>
              <a:rPr lang="en-US" sz="3000" dirty="0" smtClean="0"/>
              <a:t>We view the HBLL as “our space”—not as space that should best serve the needs of BYU students and faculty—to the point that </a:t>
            </a:r>
            <a:r>
              <a:rPr lang="en-US" sz="3000" dirty="0"/>
              <a:t>we are not viewed as a key extension of the classroom or laboratory. </a:t>
            </a:r>
            <a:endParaRPr lang="en-US" sz="3000" dirty="0" smtClean="0"/>
          </a:p>
          <a:p>
            <a:pPr marL="288925" indent="-288925" algn="l">
              <a:buFont typeface="Arial" panose="020B0604020202020204" pitchFamily="34" charset="0"/>
              <a:buChar char="•"/>
            </a:pPr>
            <a:r>
              <a:rPr lang="en-US" sz="3000" dirty="0">
                <a:solidFill>
                  <a:schemeClr val="accent6"/>
                </a:solidFill>
              </a:rPr>
              <a:t>Guiding Policy: </a:t>
            </a:r>
            <a:r>
              <a:rPr lang="en-US" sz="3000" dirty="0" smtClean="0"/>
              <a:t>HBLL space exists to support learning and scholarship. </a:t>
            </a:r>
            <a:endParaRPr lang="en-US" sz="3000" dirty="0"/>
          </a:p>
          <a:p>
            <a:pPr marL="288925" indent="-288925" algn="l">
              <a:buFont typeface="Arial" panose="020B0604020202020204" pitchFamily="34" charset="0"/>
              <a:buChar char="•"/>
            </a:pPr>
            <a:r>
              <a:rPr lang="en-US" sz="3000" dirty="0">
                <a:solidFill>
                  <a:schemeClr val="accent6"/>
                </a:solidFill>
              </a:rPr>
              <a:t>Actions:</a:t>
            </a:r>
          </a:p>
          <a:p>
            <a:endParaRPr lang="en-US" dirty="0"/>
          </a:p>
          <a:p>
            <a:endParaRPr lang="en-US" dirty="0"/>
          </a:p>
        </p:txBody>
      </p:sp>
    </p:spTree>
    <p:extLst>
      <p:ext uri="{BB962C8B-B14F-4D97-AF65-F5344CB8AC3E}">
        <p14:creationId xmlns:p14="http://schemas.microsoft.com/office/powerpoint/2010/main" val="583530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7848600" cy="1142999"/>
          </a:xfrm>
        </p:spPr>
        <p:txBody>
          <a:bodyPr>
            <a:noAutofit/>
          </a:bodyPr>
          <a:lstStyle/>
          <a:p>
            <a:pPr lvl="0"/>
            <a:r>
              <a:rPr lang="en-US" sz="3000" dirty="0" smtClean="0">
                <a:solidFill>
                  <a:schemeClr val="accent4"/>
                </a:solidFill>
              </a:rPr>
              <a:t>3. Fostering </a:t>
            </a:r>
            <a:r>
              <a:rPr lang="en-US" sz="3000" dirty="0">
                <a:solidFill>
                  <a:schemeClr val="accent4"/>
                </a:solidFill>
              </a:rPr>
              <a:t>deep collaboration that produces new knowledge (research) and facilitates </a:t>
            </a:r>
            <a:r>
              <a:rPr lang="en-US" sz="3000" dirty="0" smtClean="0">
                <a:solidFill>
                  <a:schemeClr val="accent4"/>
                </a:solidFill>
              </a:rPr>
              <a:t>learning</a:t>
            </a:r>
            <a:endParaRPr lang="en-US" sz="3000" dirty="0">
              <a:solidFill>
                <a:schemeClr val="accent4"/>
              </a:solidFill>
            </a:endParaRPr>
          </a:p>
        </p:txBody>
      </p:sp>
      <p:sp>
        <p:nvSpPr>
          <p:cNvPr id="3" name="Subtitle 2"/>
          <p:cNvSpPr>
            <a:spLocks noGrp="1"/>
          </p:cNvSpPr>
          <p:nvPr>
            <p:ph type="subTitle" idx="1"/>
          </p:nvPr>
        </p:nvSpPr>
        <p:spPr>
          <a:xfrm>
            <a:off x="1371600" y="1981200"/>
            <a:ext cx="7391400" cy="4191000"/>
          </a:xfrm>
        </p:spPr>
        <p:txBody>
          <a:bodyPr>
            <a:normAutofit/>
          </a:bodyPr>
          <a:lstStyle/>
          <a:p>
            <a:pPr marL="228600" indent="-228600" algn="l">
              <a:buFont typeface="Arial" panose="020B0604020202020204" pitchFamily="34" charset="0"/>
              <a:buChar char="•"/>
            </a:pPr>
            <a:r>
              <a:rPr lang="en-US" dirty="0">
                <a:solidFill>
                  <a:schemeClr val="accent6"/>
                </a:solidFill>
              </a:rPr>
              <a:t>Diagnosis: </a:t>
            </a:r>
            <a:r>
              <a:rPr lang="en-US" dirty="0"/>
              <a:t>A few shining examples aside, professorial </a:t>
            </a:r>
            <a:r>
              <a:rPr lang="en-US" dirty="0" smtClean="0"/>
              <a:t>faculty and, by default, students </a:t>
            </a:r>
            <a:r>
              <a:rPr lang="en-US" dirty="0"/>
              <a:t>largely consider the library an add-on to what they’re doing in the classroom or in their lab, if they consider us at all. </a:t>
            </a:r>
          </a:p>
          <a:p>
            <a:pPr marL="228600" indent="-228600" algn="l">
              <a:buFont typeface="Arial" panose="020B0604020202020204" pitchFamily="34" charset="0"/>
              <a:buChar char="•"/>
            </a:pPr>
            <a:r>
              <a:rPr lang="en-US" dirty="0">
                <a:solidFill>
                  <a:schemeClr val="accent6"/>
                </a:solidFill>
              </a:rPr>
              <a:t>Guiding Policy: </a:t>
            </a:r>
            <a:r>
              <a:rPr lang="en-US" dirty="0" smtClean="0"/>
              <a:t>Teaching and scholarship that strengthens relationships with faculty in the colleges or contributes in a demonstrable way to achieving positive student learning outcomes will be highlighted and rewarded.</a:t>
            </a:r>
            <a:endParaRPr lang="en-US" dirty="0"/>
          </a:p>
          <a:p>
            <a:pPr marL="228600" indent="-228600" algn="l">
              <a:buFont typeface="Arial" panose="020B0604020202020204" pitchFamily="34" charset="0"/>
              <a:buChar char="•"/>
            </a:pPr>
            <a:r>
              <a:rPr lang="en-US" dirty="0">
                <a:solidFill>
                  <a:schemeClr val="accent6"/>
                </a:solidFill>
              </a:rPr>
              <a:t>Actions:</a:t>
            </a:r>
          </a:p>
          <a:p>
            <a:endParaRPr lang="en-US" dirty="0"/>
          </a:p>
          <a:p>
            <a:endParaRPr lang="en-US" dirty="0"/>
          </a:p>
        </p:txBody>
      </p:sp>
    </p:spTree>
    <p:extLst>
      <p:ext uri="{BB962C8B-B14F-4D97-AF65-F5344CB8AC3E}">
        <p14:creationId xmlns:p14="http://schemas.microsoft.com/office/powerpoint/2010/main" val="2820081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solidFill>
              </a:rPr>
              <a:t>Key Steps in Developing </a:t>
            </a:r>
            <a:br>
              <a:rPr lang="en-US" dirty="0" smtClean="0">
                <a:solidFill>
                  <a:schemeClr val="accent4"/>
                </a:solidFill>
              </a:rPr>
            </a:br>
            <a:r>
              <a:rPr lang="en-US" dirty="0" smtClean="0">
                <a:solidFill>
                  <a:schemeClr val="accent4"/>
                </a:solidFill>
              </a:rPr>
              <a:t>Coherent Actions</a:t>
            </a:r>
            <a:endParaRPr lang="en-US" dirty="0">
              <a:solidFill>
                <a:schemeClr val="accent4"/>
              </a:solidFill>
            </a:endParaRPr>
          </a:p>
        </p:txBody>
      </p:sp>
      <p:sp>
        <p:nvSpPr>
          <p:cNvPr id="3" name="Content Placeholder 2"/>
          <p:cNvSpPr>
            <a:spLocks noGrp="1"/>
          </p:cNvSpPr>
          <p:nvPr>
            <p:ph idx="1"/>
          </p:nvPr>
        </p:nvSpPr>
        <p:spPr>
          <a:xfrm>
            <a:off x="1435608" y="1752600"/>
            <a:ext cx="7498080" cy="4495800"/>
          </a:xfrm>
        </p:spPr>
        <p:txBody>
          <a:bodyPr>
            <a:normAutofit/>
          </a:bodyPr>
          <a:lstStyle/>
          <a:p>
            <a:pPr marL="457200" indent="-457200"/>
            <a:r>
              <a:rPr lang="en-US" dirty="0" smtClean="0"/>
              <a:t>Develop </a:t>
            </a:r>
            <a:r>
              <a:rPr lang="en-US" dirty="0"/>
              <a:t>personas for major groups </a:t>
            </a:r>
            <a:r>
              <a:rPr lang="en-US" dirty="0" smtClean="0"/>
              <a:t>to create highly focused actions. </a:t>
            </a:r>
          </a:p>
          <a:p>
            <a:pPr marL="457200" indent="-457200"/>
            <a:r>
              <a:rPr lang="en-US" dirty="0" smtClean="0"/>
              <a:t>Establish standards of </a:t>
            </a:r>
            <a:r>
              <a:rPr lang="en-US" dirty="0"/>
              <a:t>success </a:t>
            </a:r>
            <a:r>
              <a:rPr lang="en-US" dirty="0" smtClean="0"/>
              <a:t>for physical and virtual transactions for each persona.</a:t>
            </a:r>
          </a:p>
          <a:p>
            <a:pPr marL="0" indent="0">
              <a:buNone/>
            </a:pP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39012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4"/>
                </a:solidFill>
              </a:rPr>
              <a:t>Key Steps, continued…</a:t>
            </a:r>
            <a:endParaRPr lang="en-US" dirty="0">
              <a:solidFill>
                <a:schemeClr val="accent4"/>
              </a:solidFill>
            </a:endParaRPr>
          </a:p>
        </p:txBody>
      </p:sp>
      <p:sp>
        <p:nvSpPr>
          <p:cNvPr id="3" name="Content Placeholder 2"/>
          <p:cNvSpPr>
            <a:spLocks noGrp="1"/>
          </p:cNvSpPr>
          <p:nvPr>
            <p:ph idx="1"/>
          </p:nvPr>
        </p:nvSpPr>
        <p:spPr/>
        <p:txBody>
          <a:bodyPr>
            <a:normAutofit fontScale="92500" lnSpcReduction="20000"/>
          </a:bodyPr>
          <a:lstStyle/>
          <a:p>
            <a:r>
              <a:rPr lang="en-US" dirty="0"/>
              <a:t>Identify skills we need to develop but don’t currently have (at all or not in sufficient numbers)</a:t>
            </a:r>
          </a:p>
          <a:p>
            <a:r>
              <a:rPr lang="en-US" dirty="0" smtClean="0"/>
              <a:t>Identify </a:t>
            </a:r>
            <a:r>
              <a:rPr lang="en-US" dirty="0"/>
              <a:t>services/needs </a:t>
            </a:r>
            <a:r>
              <a:rPr lang="en-US" dirty="0" smtClean="0"/>
              <a:t>that students and/or faculty have expressed </a:t>
            </a:r>
            <a:r>
              <a:rPr lang="en-US" dirty="0"/>
              <a:t>interest in that we can’t </a:t>
            </a:r>
            <a:r>
              <a:rPr lang="en-US" dirty="0" smtClean="0"/>
              <a:t>meet. Experiment on a small scale in delivering/ addressing those that would have a high impact on learning or scholarship.</a:t>
            </a:r>
          </a:p>
          <a:p>
            <a:r>
              <a:rPr lang="en-US" dirty="0"/>
              <a:t>Create an inventory of spaces needed for learning and scholarship that are not being adequately met  on campus. Decide which ones we can address.</a:t>
            </a:r>
          </a:p>
          <a:p>
            <a:pPr marL="0" indent="0">
              <a:buNone/>
            </a:pPr>
            <a:endParaRPr lang="en-US" dirty="0"/>
          </a:p>
        </p:txBody>
      </p:sp>
    </p:spTree>
    <p:extLst>
      <p:ext uri="{BB962C8B-B14F-4D97-AF65-F5344CB8AC3E}">
        <p14:creationId xmlns:p14="http://schemas.microsoft.com/office/powerpoint/2010/main" val="420250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solidFill>
              </a:rPr>
              <a:t>“Rules” for developing </a:t>
            </a:r>
            <a:br>
              <a:rPr lang="en-US" dirty="0" smtClean="0">
                <a:solidFill>
                  <a:schemeClr val="accent4"/>
                </a:solidFill>
              </a:rPr>
            </a:br>
            <a:r>
              <a:rPr lang="en-US" dirty="0" smtClean="0">
                <a:solidFill>
                  <a:schemeClr val="accent4"/>
                </a:solidFill>
              </a:rPr>
              <a:t>coherent actions</a:t>
            </a:r>
            <a:endParaRPr lang="en-US" dirty="0">
              <a:solidFill>
                <a:schemeClr val="accent4"/>
              </a:solidFill>
            </a:endParaRPr>
          </a:p>
        </p:txBody>
      </p:sp>
      <p:sp>
        <p:nvSpPr>
          <p:cNvPr id="3" name="Content Placeholder 2"/>
          <p:cNvSpPr>
            <a:spLocks noGrp="1"/>
          </p:cNvSpPr>
          <p:nvPr>
            <p:ph idx="1"/>
          </p:nvPr>
        </p:nvSpPr>
        <p:spPr>
          <a:xfrm>
            <a:off x="1435608" y="1600200"/>
            <a:ext cx="7498080" cy="4800600"/>
          </a:xfrm>
        </p:spPr>
        <p:txBody>
          <a:bodyPr/>
          <a:lstStyle/>
          <a:p>
            <a:pPr marL="0" indent="0">
              <a:buNone/>
            </a:pPr>
            <a:r>
              <a:rPr lang="en-US" dirty="0"/>
              <a:t>All actions must address how we will: </a:t>
            </a:r>
          </a:p>
          <a:p>
            <a:r>
              <a:rPr lang="en-US" dirty="0"/>
              <a:t>Develop our people so they can </a:t>
            </a:r>
            <a:r>
              <a:rPr lang="en-US" dirty="0" smtClean="0"/>
              <a:t>lead/ facilitate/respond to the changes we need to address</a:t>
            </a:r>
            <a:endParaRPr lang="en-US" dirty="0"/>
          </a:p>
          <a:p>
            <a:r>
              <a:rPr lang="en-US" dirty="0"/>
              <a:t>Communicate internally and externally in ways that are strategic and </a:t>
            </a:r>
            <a:r>
              <a:rPr lang="en-US" dirty="0" smtClean="0"/>
              <a:t>holistic</a:t>
            </a:r>
            <a:endParaRPr lang="en-US" dirty="0"/>
          </a:p>
        </p:txBody>
      </p:sp>
    </p:spTree>
    <p:extLst>
      <p:ext uri="{BB962C8B-B14F-4D97-AF65-F5344CB8AC3E}">
        <p14:creationId xmlns:p14="http://schemas.microsoft.com/office/powerpoint/2010/main" val="8517376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348</TotalTime>
  <Words>630</Words>
  <Application>Microsoft Office PowerPoint</Application>
  <PresentationFormat>On-screen Show (4:3)</PresentationFormat>
  <Paragraphs>37</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Solstice</vt:lpstr>
      <vt:lpstr>PowerPoint Presentation</vt:lpstr>
      <vt:lpstr>BYU students and faculty are the key reason we exist. We will align our strategy and resources (people, collections, services, and spaces) to provide the best possible outcome for them.   We will do this by:</vt:lpstr>
      <vt:lpstr>1. Improving discoverability of and access to resources—especially those unique to BYU—in order to support scholarship and to maximize our investment in acquiring and preserving this material</vt:lpstr>
      <vt:lpstr>2. Providing spaces that facilitate collaboration, experimentation, creation, and discovery</vt:lpstr>
      <vt:lpstr>3. Fostering deep collaboration that produces new knowledge (research) and facilitates learning</vt:lpstr>
      <vt:lpstr>Key Steps in Developing  Coherent Actions</vt:lpstr>
      <vt:lpstr>Key Steps, continued…</vt:lpstr>
      <vt:lpstr>“Rules” for developing  coherent actions</vt:lpstr>
    </vt:vector>
  </TitlesOfParts>
  <Company>Harold B Lee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 spaces that facilitate collaboration, experimentation, and discovery.</dc:title>
  <dc:creator>Jennifer Paustenbaugh</dc:creator>
  <cp:lastModifiedBy>Wendy Duran</cp:lastModifiedBy>
  <cp:revision>10</cp:revision>
  <cp:lastPrinted>2013-12-03T19:48:24Z</cp:lastPrinted>
  <dcterms:created xsi:type="dcterms:W3CDTF">2013-11-13T14:48:16Z</dcterms:created>
  <dcterms:modified xsi:type="dcterms:W3CDTF">2013-12-03T20:11:58Z</dcterms:modified>
</cp:coreProperties>
</file>